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62" r:id="rId5"/>
    <p:sldId id="265" r:id="rId6"/>
    <p:sldId id="268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DBFF"/>
    <a:srgbClr val="49E3FE"/>
    <a:srgbClr val="7DFBFC"/>
    <a:srgbClr val="00C5E7"/>
    <a:srgbClr val="00DEFF"/>
    <a:srgbClr val="009CC1"/>
    <a:srgbClr val="45C9FF"/>
    <a:srgbClr val="00B1C9"/>
    <a:srgbClr val="009FC9"/>
    <a:srgbClr val="006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7"/>
    <p:restoredTop sz="91973" autoAdjust="0"/>
  </p:normalViewPr>
  <p:slideViewPr>
    <p:cSldViewPr snapToGrid="0" snapToObjects="1">
      <p:cViewPr varScale="1">
        <p:scale>
          <a:sx n="117" d="100"/>
          <a:sy n="117" d="100"/>
        </p:scale>
        <p:origin x="1056" y="18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197DD-2019-8741-8BE8-E267AE0A4B9A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A3D24-D994-784C-A99B-C1025E234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3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A3D24-D994-784C-A99B-C1025E2342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0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A3D24-D994-784C-A99B-C1025E2342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6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A3D24-D994-784C-A99B-C1025E2342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50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A3D24-D994-784C-A99B-C1025E2342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41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38C3F-D5B7-BB46-B0B8-C0FF974F6138}" type="datetimeFigureOut">
              <a:rPr lang="en-US" smtClean="0"/>
              <a:t>12/15/23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FB1A4-68F7-0740-93DF-194325239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1979" y="5878225"/>
            <a:ext cx="59545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Author Last Name, et al. </a:t>
            </a:r>
            <a:r>
              <a:rPr lang="en-US" sz="2200" i="1" dirty="0"/>
              <a:t>Aliment. </a:t>
            </a:r>
            <a:r>
              <a:rPr lang="en-US" sz="2200" i="1" dirty="0" err="1"/>
              <a:t>Pharmacol</a:t>
            </a:r>
            <a:r>
              <a:rPr lang="en-US" sz="2200" i="1" dirty="0"/>
              <a:t>. </a:t>
            </a:r>
            <a:r>
              <a:rPr lang="en-US" sz="2200" i="1" dirty="0" err="1"/>
              <a:t>Ther</a:t>
            </a:r>
            <a:r>
              <a:rPr lang="en-US" sz="2200" i="1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3420" y="253471"/>
            <a:ext cx="68191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[TITLE OR CONTEXT OF ARTICLE]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0879" y="1969126"/>
            <a:ext cx="3657600" cy="3657600"/>
          </a:xfrm>
          <a:prstGeom prst="rect">
            <a:avLst/>
          </a:prstGeom>
          <a:solidFill>
            <a:srgbClr val="00C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4257251" y="1969126"/>
            <a:ext cx="3657600" cy="3657600"/>
          </a:xfrm>
          <a:prstGeom prst="rect">
            <a:avLst/>
          </a:prstGeom>
          <a:solidFill>
            <a:srgbClr val="00C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8243623" y="1969126"/>
            <a:ext cx="3657600" cy="3657600"/>
          </a:xfrm>
          <a:prstGeom prst="rect">
            <a:avLst/>
          </a:prstGeom>
          <a:solidFill>
            <a:srgbClr val="00C5E7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86023" y="4657682"/>
            <a:ext cx="312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[explain intervention]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69658" y="4657682"/>
            <a:ext cx="2987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[Define Outcome] 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4179771" y="3896012"/>
            <a:ext cx="3933921" cy="0"/>
          </a:xfrm>
          <a:prstGeom prst="straightConnector1">
            <a:avLst/>
          </a:prstGeom>
          <a:ln w="53975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4210681" y="2923529"/>
            <a:ext cx="3903011" cy="0"/>
          </a:xfrm>
          <a:prstGeom prst="straightConnector1">
            <a:avLst/>
          </a:prstGeom>
          <a:ln w="53975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61083" y="2439928"/>
            <a:ext cx="3574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[Control]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84633" y="3410839"/>
            <a:ext cx="3283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[intervention] </a:t>
            </a:r>
            <a:endParaRPr lang="en-US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58514" y="2508031"/>
            <a:ext cx="200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[Outcome 1]</a:t>
            </a:r>
            <a:endParaRPr lang="en-US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58514" y="3574831"/>
            <a:ext cx="200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[Outcome 2 ]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5840" y="2338754"/>
            <a:ext cx="292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[study population named/explained] </a:t>
            </a:r>
            <a:endParaRPr lang="en-US" sz="16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0310" y="3189386"/>
            <a:ext cx="2957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[image of population]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1F7980-39AF-C649-AE57-14D4D6B744AC}"/>
              </a:ext>
            </a:extLst>
          </p:cNvPr>
          <p:cNvSpPr txBox="1"/>
          <p:nvPr/>
        </p:nvSpPr>
        <p:spPr>
          <a:xfrm>
            <a:off x="3924033" y="1969126"/>
            <a:ext cx="338328" cy="3657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wordArtVert" wrap="square" lIns="45720" rIns="0" rtlCol="0">
            <a:spAutoFit/>
          </a:bodyPr>
          <a:lstStyle/>
          <a:p>
            <a:pPr algn="ctr"/>
            <a:r>
              <a:rPr lang="en-US" sz="1350" b="1" dirty="0">
                <a:solidFill>
                  <a:prstClr val="black"/>
                </a:solidFill>
              </a:rPr>
              <a:t>RANDOMIZATION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5C85AA-FC6E-3541-BD46-27F0416FC273}"/>
              </a:ext>
            </a:extLst>
          </p:cNvPr>
          <p:cNvSpPr txBox="1"/>
          <p:nvPr/>
        </p:nvSpPr>
        <p:spPr>
          <a:xfrm>
            <a:off x="262427" y="1260012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Study Population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942948-5190-6C4C-AEDE-9669F5605778}"/>
              </a:ext>
            </a:extLst>
          </p:cNvPr>
          <p:cNvSpPr txBox="1"/>
          <p:nvPr/>
        </p:nvSpPr>
        <p:spPr>
          <a:xfrm>
            <a:off x="4263611" y="1260012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Intervention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40FD05-0C50-2B45-857C-3D2A1219D8E5}"/>
              </a:ext>
            </a:extLst>
          </p:cNvPr>
          <p:cNvSpPr txBox="1"/>
          <p:nvPr/>
        </p:nvSpPr>
        <p:spPr>
          <a:xfrm>
            <a:off x="8264795" y="1260012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Outcome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98ABCA0-957A-F94D-A6BB-0EBE0F67A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2135" y="5854324"/>
            <a:ext cx="2526098" cy="9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52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" y="3461413"/>
            <a:ext cx="12192000" cy="2206354"/>
          </a:xfrm>
          <a:prstGeom prst="rect">
            <a:avLst/>
          </a:prstGeom>
          <a:solidFill>
            <a:srgbClr val="49E3FE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0" y="1228882"/>
            <a:ext cx="12192000" cy="2236785"/>
          </a:xfrm>
          <a:prstGeom prst="rect">
            <a:avLst/>
          </a:prstGeom>
          <a:solidFill>
            <a:srgbClr val="00C5E7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04565" y="5883593"/>
            <a:ext cx="59545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Author Last Name, et al. </a:t>
            </a:r>
            <a:r>
              <a:rPr lang="en-US" sz="2200" i="1" dirty="0"/>
              <a:t>Aliment. </a:t>
            </a:r>
            <a:r>
              <a:rPr lang="en-US" sz="2200" i="1" dirty="0" err="1"/>
              <a:t>Pharmacol</a:t>
            </a:r>
            <a:r>
              <a:rPr lang="en-US" sz="2200" i="1" dirty="0"/>
              <a:t>. </a:t>
            </a:r>
            <a:r>
              <a:rPr lang="en-US" sz="2200" i="1" dirty="0" err="1"/>
              <a:t>Ther</a:t>
            </a:r>
            <a:r>
              <a:rPr lang="en-US" sz="2200" i="1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20773" y="247252"/>
            <a:ext cx="7750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[TITLE OR CONTEXT OF THE ARTICLE]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82126" y="1702619"/>
            <a:ext cx="2427748" cy="369332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pc="3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RANDOMIZATION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1366" y="2478677"/>
            <a:ext cx="2971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[Control Arm]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68909" y="2484386"/>
            <a:ext cx="2971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[Research Arm]</a:t>
            </a:r>
            <a:endParaRPr lang="en-US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4919" y="4031928"/>
            <a:ext cx="3616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 [ Outcome 1 ]</a:t>
            </a:r>
            <a:br>
              <a:rPr lang="en-US" sz="2800" dirty="0">
                <a:solidFill>
                  <a:prstClr val="black"/>
                </a:solidFill>
                <a:ea typeface="Helvetica Neue" charset="0"/>
                <a:cs typeface="Helvetica Neue" charset="0"/>
              </a:rPr>
            </a:br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( define outcome , p=XX 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70332" y="4898327"/>
            <a:ext cx="3599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Outcome 2 ]</a:t>
            </a:r>
            <a:br>
              <a:rPr lang="en-US" sz="2800" dirty="0">
                <a:solidFill>
                  <a:prstClr val="black"/>
                </a:solidFill>
                <a:ea typeface="Helvetica Neue" charset="0"/>
                <a:cs typeface="Helvetica Neue" charset="0"/>
              </a:rPr>
            </a:br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( define outcome, p=XX)</a:t>
            </a:r>
            <a:endParaRPr lang="en-US" sz="1400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49948" y="4918854"/>
            <a:ext cx="185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[Value]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2740" y="3543300"/>
            <a:ext cx="3846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[Outcome Timeline]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49948" y="4077405"/>
            <a:ext cx="185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[Value ]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12594" y="4088323"/>
            <a:ext cx="1857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[Value]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12594" y="4918854"/>
            <a:ext cx="1877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[Value]</a:t>
            </a:r>
          </a:p>
        </p:txBody>
      </p:sp>
      <p:cxnSp>
        <p:nvCxnSpPr>
          <p:cNvPr id="21" name="Elbow Connector 20"/>
          <p:cNvCxnSpPr/>
          <p:nvPr/>
        </p:nvCxnSpPr>
        <p:spPr>
          <a:xfrm>
            <a:off x="6105049" y="2069356"/>
            <a:ext cx="2737560" cy="401600"/>
          </a:xfrm>
          <a:prstGeom prst="bentConnector3">
            <a:avLst>
              <a:gd name="adj1" fmla="val 99934"/>
            </a:avLst>
          </a:prstGeom>
          <a:ln w="3175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6007" y="1257300"/>
            <a:ext cx="712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Patient population in study (n=XX) ] </a:t>
            </a:r>
          </a:p>
        </p:txBody>
      </p:sp>
      <p:cxnSp>
        <p:nvCxnSpPr>
          <p:cNvPr id="23" name="Elbow Connector 22"/>
          <p:cNvCxnSpPr/>
          <p:nvPr/>
        </p:nvCxnSpPr>
        <p:spPr>
          <a:xfrm rot="10800000" flipV="1">
            <a:off x="3378696" y="2069356"/>
            <a:ext cx="2686558" cy="406789"/>
          </a:xfrm>
          <a:prstGeom prst="bentConnector3">
            <a:avLst>
              <a:gd name="adj1" fmla="val 99865"/>
            </a:avLst>
          </a:prstGeom>
          <a:ln w="3175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10584" y="2930395"/>
            <a:ext cx="29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image 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14584" y="2942122"/>
            <a:ext cx="29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image 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E5C4A63-6CED-3642-BB2B-8163F6D19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2135" y="5854324"/>
            <a:ext cx="2526098" cy="9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54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3837" y="5926450"/>
            <a:ext cx="59545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Author Last Name, et al. </a:t>
            </a:r>
            <a:r>
              <a:rPr lang="en-US" sz="2200" i="1" dirty="0"/>
              <a:t>Aliment. </a:t>
            </a:r>
            <a:r>
              <a:rPr lang="en-US" sz="2200" i="1" dirty="0" err="1"/>
              <a:t>Pharmacol</a:t>
            </a:r>
            <a:r>
              <a:rPr lang="en-US" sz="2200" i="1" dirty="0"/>
              <a:t>. </a:t>
            </a:r>
            <a:r>
              <a:rPr lang="en-US" sz="2200" i="1" dirty="0" err="1"/>
              <a:t>Ther</a:t>
            </a:r>
            <a:r>
              <a:rPr lang="en-US" sz="2200" i="1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1753" y="248126"/>
            <a:ext cx="68191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[TITLE OR CONTEXT OF ARTICLE]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2413" y="1983432"/>
            <a:ext cx="3657600" cy="3657600"/>
          </a:xfrm>
          <a:prstGeom prst="rect">
            <a:avLst/>
          </a:prstGeom>
          <a:solidFill>
            <a:srgbClr val="00C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4252509" y="1983432"/>
            <a:ext cx="3657600" cy="3657600"/>
          </a:xfrm>
          <a:prstGeom prst="rect">
            <a:avLst/>
          </a:prstGeom>
          <a:solidFill>
            <a:srgbClr val="00C5E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26" name="Rectangle 25"/>
          <p:cNvSpPr/>
          <p:nvPr/>
        </p:nvSpPr>
        <p:spPr>
          <a:xfrm>
            <a:off x="8252606" y="1983432"/>
            <a:ext cx="3657600" cy="3657600"/>
          </a:xfrm>
          <a:prstGeom prst="rect">
            <a:avLst/>
          </a:prstGeom>
          <a:solidFill>
            <a:srgbClr val="00C5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6100" y="4901625"/>
            <a:ext cx="3048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Value to Support Finding 1]</a:t>
            </a:r>
            <a:br>
              <a:rPr lang="en-US" sz="28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</a:br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( define units of value)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37099" y="4901625"/>
            <a:ext cx="3048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Value to Support Finding 2]</a:t>
            </a:r>
            <a:br>
              <a:rPr lang="en-US" sz="28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</a:br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( define units of value)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610600" y="4901625"/>
            <a:ext cx="3048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Value to Support Finding 3]</a:t>
            </a:r>
            <a:br>
              <a:rPr lang="en-US" sz="2800" b="1" dirty="0">
                <a:solidFill>
                  <a:prstClr val="black"/>
                </a:solidFill>
                <a:ea typeface="Helvetica Neue" charset="0"/>
                <a:cs typeface="Helvetica Neue" charset="0"/>
              </a:rPr>
            </a:br>
            <a:r>
              <a:rPr lang="en-US" sz="16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( define units of value)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7038" y="3405441"/>
            <a:ext cx="29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image 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34411" y="3405439"/>
            <a:ext cx="29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image 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25012" y="3405438"/>
            <a:ext cx="29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ea typeface="Helvetica Neue" charset="0"/>
                <a:cs typeface="Helvetica Neue" charset="0"/>
              </a:rPr>
              <a:t>[ image ] </a:t>
            </a:r>
            <a:endParaRPr lang="en-US" sz="2400" i="1" dirty="0">
              <a:solidFill>
                <a:prstClr val="black"/>
              </a:solidFill>
              <a:ea typeface="Helvetica Neue" charset="0"/>
              <a:cs typeface="Helvetica Neue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63E40D-03DD-5C4E-B075-54E7C4B19860}"/>
              </a:ext>
            </a:extLst>
          </p:cNvPr>
          <p:cNvSpPr txBox="1"/>
          <p:nvPr/>
        </p:nvSpPr>
        <p:spPr>
          <a:xfrm>
            <a:off x="241300" y="1252728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[Finding 1]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D94908-D91A-5443-B2DD-85BCFB9AFFDD}"/>
              </a:ext>
            </a:extLst>
          </p:cNvPr>
          <p:cNvSpPr txBox="1"/>
          <p:nvPr/>
        </p:nvSpPr>
        <p:spPr>
          <a:xfrm>
            <a:off x="4252509" y="1252728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[Finding 2]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0C76F1-514B-0F45-86A4-F82E1E248F07}"/>
              </a:ext>
            </a:extLst>
          </p:cNvPr>
          <p:cNvSpPr txBox="1"/>
          <p:nvPr/>
        </p:nvSpPr>
        <p:spPr>
          <a:xfrm>
            <a:off x="8252606" y="1252728"/>
            <a:ext cx="3657600" cy="576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/>
              <a:t>[Finding 3]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F56E8C2-682D-3145-B259-2B38BF1AA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2135" y="5854324"/>
            <a:ext cx="2526098" cy="9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79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3767" y="5930175"/>
            <a:ext cx="60186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Author Last Name, et al. </a:t>
            </a:r>
            <a:r>
              <a:rPr lang="en-US" sz="2200" i="1" dirty="0"/>
              <a:t>Aliment. </a:t>
            </a:r>
            <a:r>
              <a:rPr lang="en-US" sz="2200" i="1" dirty="0" err="1"/>
              <a:t>Pharmacol</a:t>
            </a:r>
            <a:r>
              <a:rPr lang="en-US" sz="2200" i="1" dirty="0"/>
              <a:t>. </a:t>
            </a:r>
            <a:r>
              <a:rPr lang="en-US" sz="2200" i="1" dirty="0" err="1"/>
              <a:t>Ther</a:t>
            </a:r>
            <a:r>
              <a:rPr lang="en-US" sz="2200" i="1" dirty="0"/>
              <a:t>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20773" y="275552"/>
            <a:ext cx="7750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[TITLE OR CONTEXT OF THE ARTICLE]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231900"/>
            <a:ext cx="12192000" cy="4419600"/>
          </a:xfrm>
          <a:prstGeom prst="rect">
            <a:avLst/>
          </a:prstGeom>
          <a:solidFill>
            <a:srgbClr val="41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4D8703-9D58-E04C-AF1F-B1C5B26BD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2135" y="5854324"/>
            <a:ext cx="2526098" cy="91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549346EE9BB84CB245C769CEE0D539" ma:contentTypeVersion="13" ma:contentTypeDescription="Create a new document." ma:contentTypeScope="" ma:versionID="a6f918d559e7d2083b99a1f704cb16fa">
  <xsd:schema xmlns:xsd="http://www.w3.org/2001/XMLSchema" xmlns:xs="http://www.w3.org/2001/XMLSchema" xmlns:p="http://schemas.microsoft.com/office/2006/metadata/properties" xmlns:ns3="e64e5534-8bd7-4b0a-a93e-56a0c6a2c0cf" xmlns:ns4="0619f430-9ff0-4d82-9ff2-2c40f907e713" targetNamespace="http://schemas.microsoft.com/office/2006/metadata/properties" ma:root="true" ma:fieldsID="2d1e0fda310b85cfe7262ad0e63cbd15" ns3:_="" ns4:_="">
    <xsd:import namespace="e64e5534-8bd7-4b0a-a93e-56a0c6a2c0cf"/>
    <xsd:import namespace="0619f430-9ff0-4d82-9ff2-2c40f907e71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4e5534-8bd7-4b0a-a93e-56a0c6a2c0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9f430-9ff0-4d82-9ff2-2c40f907e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D401E1-BD85-49F5-B592-D68F920A3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4e5534-8bd7-4b0a-a93e-56a0c6a2c0cf"/>
    <ds:schemaRef ds:uri="0619f430-9ff0-4d82-9ff2-2c40f907e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7D6746-F3AF-410D-93FE-CF823BB45F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010143-1776-4B7A-8C8F-60F80472BD3A}">
  <ds:schemaRefs>
    <ds:schemaRef ds:uri="0619f430-9ff0-4d82-9ff2-2c40f907e71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e64e5534-8bd7-4b0a-a93e-56a0c6a2c0c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3011</TotalTime>
  <Words>257</Words>
  <Application>Microsoft Macintosh PowerPoint</Application>
  <PresentationFormat>Widescreen</PresentationFormat>
  <Paragraphs>82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Doris Edwards</cp:lastModifiedBy>
  <cp:revision>176</cp:revision>
  <dcterms:created xsi:type="dcterms:W3CDTF">2018-08-17T19:06:32Z</dcterms:created>
  <dcterms:modified xsi:type="dcterms:W3CDTF">2023-12-15T15:09:58Z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0x0101002E549346EE9BB84CB245C769CEE0D539</vt:lpwstr>
  </property>
</Properties>
</file>